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74" r:id="rId2"/>
    <p:sldId id="321" r:id="rId3"/>
    <p:sldId id="322" r:id="rId4"/>
    <p:sldId id="288" r:id="rId5"/>
    <p:sldId id="323" r:id="rId6"/>
    <p:sldId id="325" r:id="rId7"/>
    <p:sldId id="326" r:id="rId8"/>
    <p:sldId id="329" r:id="rId9"/>
    <p:sldId id="348" r:id="rId10"/>
    <p:sldId id="349" r:id="rId11"/>
    <p:sldId id="327" r:id="rId12"/>
    <p:sldId id="345" r:id="rId13"/>
    <p:sldId id="353" r:id="rId14"/>
    <p:sldId id="330" r:id="rId15"/>
    <p:sldId id="332" r:id="rId16"/>
    <p:sldId id="350" r:id="rId17"/>
    <p:sldId id="351" r:id="rId18"/>
    <p:sldId id="352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1B59"/>
    <a:srgbClr val="172BE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32" autoAdjust="0"/>
  </p:normalViewPr>
  <p:slideViewPr>
    <p:cSldViewPr showGuides="1">
      <p:cViewPr varScale="1">
        <p:scale>
          <a:sx n="114" d="100"/>
          <a:sy n="114" d="100"/>
        </p:scale>
        <p:origin x="3643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EF3C19-2080-4551-A49F-2AAD8C792777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  <a:t>2025/11/10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二级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三级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四级</a:t>
            </a: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/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5755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r>
              <a:rPr lang="zh-CN" altLang="en-US" dirty="0"/>
              <a:t>更多信息参见</a:t>
            </a:r>
            <a:r>
              <a:rPr lang="en-US" altLang="zh-CN" dirty="0"/>
              <a:t>https://support.huawei.com/hedex/hdx.do?docid=EDOC1100087046&amp;id=ZH-CN_TASK_0177877270</a:t>
            </a:r>
            <a:endParaRPr lang="zh-CN" altLang="en-US" dirty="0"/>
          </a:p>
        </p:txBody>
      </p:sp>
      <p:sp>
        <p:nvSpPr>
          <p:cNvPr id="1229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8</a:t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355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r>
              <a:rPr lang="zh-CN" altLang="en-US" dirty="0"/>
              <a:t>更多信息参加</a:t>
            </a:r>
            <a:r>
              <a:rPr lang="en-US" altLang="zh-CN" dirty="0"/>
              <a:t>https://support.huawei.com/hedex/hdx.do?docid=EDOC1100087046&amp;id=ZH-CN_TASK_0177877275</a:t>
            </a:r>
            <a:endParaRPr lang="zh-CN" altLang="en-US" dirty="0"/>
          </a:p>
        </p:txBody>
      </p:sp>
      <p:sp>
        <p:nvSpPr>
          <p:cNvPr id="2355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15</a:t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7651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76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zh-CN" altLang="en-US" sz="1200" dirty="0"/>
              <a:t>18</a:t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90204" pitchFamily="34" charset="0"/>
              <a:buNone/>
              <a:defRPr sz="1400" noProof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7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90204" pitchFamily="34" charset="0"/>
              <a:buNone/>
              <a:defRPr sz="1400" noProof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en-US" altLang="x-non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28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微软雅黑" panose="020B0503020204020204" pitchFamily="34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>
              <a:latin typeface="Arial" panose="020B0604020202090204" pitchFamily="34" charset="0"/>
            </a:endParaRPr>
          </a:p>
        </p:txBody>
      </p:sp>
      <p:pic>
        <p:nvPicPr>
          <p:cNvPr id="1029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534400" y="6383338"/>
            <a:ext cx="609600" cy="4746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0" name="Picture 7" descr="0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304800" y="-228600"/>
            <a:ext cx="9767888" cy="732948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Font typeface="Arial" panose="020B0604020202090204" pitchFamily="34" charset="0"/>
        <a:defRPr sz="44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本框 3073"/>
          <p:cNvSpPr txBox="1"/>
          <p:nvPr/>
        </p:nvSpPr>
        <p:spPr>
          <a:xfrm>
            <a:off x="2393950" y="3711575"/>
            <a:ext cx="3330575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endParaRPr lang="zh-CN" altLang="en-US" dirty="0">
              <a:latin typeface="Arial" panose="020B0604020202090204" pitchFamily="34" charset="0"/>
            </a:endParaRPr>
          </a:p>
        </p:txBody>
      </p:sp>
      <p:sp>
        <p:nvSpPr>
          <p:cNvPr id="3075" name="文本框 3074"/>
          <p:cNvSpPr txBox="1"/>
          <p:nvPr/>
        </p:nvSpPr>
        <p:spPr>
          <a:xfrm>
            <a:off x="468313" y="1557338"/>
            <a:ext cx="5770562" cy="762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4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访问控制列表（ACL）</a:t>
            </a:r>
            <a:endParaRPr lang="zh-CN" altLang="en-US" sz="4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zh-CN" altLang="en-US" sz="2800" b="1" dirty="0"/>
              <a:t>配置基于源</a:t>
            </a:r>
            <a:r>
              <a:rPr lang="en-US" altLang="zh-CN" sz="2800" b="1" dirty="0"/>
              <a:t>IP</a:t>
            </a:r>
            <a:r>
              <a:rPr lang="zh-CN" altLang="en-US" sz="2800" b="1" dirty="0"/>
              <a:t>地址（网段地址）过滤报文的规则</a:t>
            </a:r>
            <a:endParaRPr lang="en-US" altLang="zh-CN" sz="2800" b="1" dirty="0"/>
          </a:p>
          <a:p>
            <a:r>
              <a:rPr lang="zh-CN" altLang="en-US" sz="2400" dirty="0"/>
              <a:t>在</a:t>
            </a:r>
            <a:r>
              <a:rPr lang="en-US" altLang="zh-CN" sz="2400" dirty="0"/>
              <a:t>ACL 2001</a:t>
            </a:r>
            <a:r>
              <a:rPr lang="zh-CN" altLang="en-US" sz="2400" dirty="0"/>
              <a:t>中配置规则，仅允许源</a:t>
            </a:r>
            <a:r>
              <a:rPr lang="en-US" altLang="zh-CN" sz="2400" dirty="0"/>
              <a:t>IP</a:t>
            </a:r>
            <a:r>
              <a:rPr lang="zh-CN" altLang="en-US" sz="2400" dirty="0"/>
              <a:t>地址是</a:t>
            </a:r>
            <a:r>
              <a:rPr lang="en-US" altLang="zh-CN" sz="2400" dirty="0"/>
              <a:t>192.168.1.3</a:t>
            </a:r>
            <a:r>
              <a:rPr lang="zh-CN" altLang="en-US" sz="2400" dirty="0"/>
              <a:t>主机地址的报文通过，拒绝源</a:t>
            </a:r>
            <a:r>
              <a:rPr lang="en-US" altLang="zh-CN" sz="2400" dirty="0"/>
              <a:t>IP</a:t>
            </a:r>
            <a:r>
              <a:rPr lang="zh-CN" altLang="en-US" sz="2400" dirty="0"/>
              <a:t>地址是</a:t>
            </a:r>
            <a:r>
              <a:rPr lang="en-US" altLang="zh-CN" sz="2400" dirty="0"/>
              <a:t>192.168.1.0/24</a:t>
            </a:r>
            <a:r>
              <a:rPr lang="zh-CN" altLang="en-US" sz="2400" dirty="0"/>
              <a:t>网段其他地址的报文通过，并配置</a:t>
            </a:r>
            <a:r>
              <a:rPr lang="en-US" altLang="zh-CN" sz="2400" dirty="0"/>
              <a:t>ACL</a:t>
            </a:r>
            <a:r>
              <a:rPr lang="zh-CN" altLang="en-US" sz="2400" dirty="0"/>
              <a:t>描述信息为</a:t>
            </a:r>
            <a:r>
              <a:rPr lang="en-US" altLang="zh-CN" sz="2400" dirty="0"/>
              <a:t>Permit only 192.168.1.3 through</a:t>
            </a:r>
            <a:r>
              <a:rPr lang="zh-CN" altLang="en-US" sz="2400" dirty="0"/>
              <a:t>。</a:t>
            </a:r>
          </a:p>
        </p:txBody>
      </p:sp>
      <p:sp>
        <p:nvSpPr>
          <p:cNvPr id="14340" name="Rectangle 2"/>
          <p:cNvSpPr/>
          <p:nvPr/>
        </p:nvSpPr>
        <p:spPr>
          <a:xfrm>
            <a:off x="684213" y="3789363"/>
            <a:ext cx="7866062" cy="17113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system-view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acl 2001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rule permit source 192.168.1.3 0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rule deny source 192.168.1.0 0.0.0.255</a:t>
            </a: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</a:t>
            </a:r>
            <a:r>
              <a:rPr lang="zh-CN" altLang="zh-CN" b="1" dirty="0">
                <a:solidFill>
                  <a:srgbClr val="333333"/>
                </a:solidFill>
                <a:latin typeface="新宋体" panose="02010609030101010101" pitchFamily="49" charset="-122"/>
              </a:rPr>
              <a:t>description Permit only 192.168.1.3 through</a:t>
            </a:r>
            <a:r>
              <a:rPr lang="zh-CN" altLang="zh-CN" dirty="0">
                <a:latin typeface="Arial" panose="020B060402020209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2289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配置标准ACL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5363" name="文本占位符 12290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system-view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，进入系统视图。</a:t>
            </a:r>
          </a:p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interface interface-type interface-number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，进入接口视图。</a:t>
            </a:r>
          </a:p>
          <a:p>
            <a:pPr marL="514350" indent="-514350" eaLnBrk="1" hangingPunct="1">
              <a:buFont typeface="微软雅黑" panose="020B0503020204020204" pitchFamily="34" charset="-122"/>
              <a:buAutoNum type="arabicPeriod"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执行命令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traffic-filter { inbound | outbound } { acl | ipv6 acl } { acl-number | name acl-name }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，配置基于</a:t>
            </a:r>
            <a:r>
              <a:rPr lang="en-US" altLang="zh-CN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的报文过</a:t>
            </a:r>
            <a:endParaRPr lang="zh-CN" altLang="en-US" sz="2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5364" name="Rectangle 2"/>
          <p:cNvSpPr/>
          <p:nvPr/>
        </p:nvSpPr>
        <p:spPr>
          <a:xfrm>
            <a:off x="1116330" y="3939008"/>
            <a:ext cx="7287260" cy="135805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&lt;Huawei&gt; </a:t>
            </a:r>
            <a:r>
              <a:rPr lang="zh-CN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system-view</a:t>
            </a: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 </a:t>
            </a:r>
            <a:endParaRPr lang="en-US" altLang="zh-CN" dirty="0">
              <a:solidFill>
                <a:schemeClr val="tx1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interface g0/0/5</a:t>
            </a:r>
          </a:p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traffic-filter outbound </a:t>
            </a:r>
            <a:r>
              <a:rPr lang="en-US" altLang="zh-CN" b="1" dirty="0" err="1">
                <a:solidFill>
                  <a:schemeClr val="tx1"/>
                </a:solidFill>
                <a:latin typeface="新宋体" panose="02010609030101010101" pitchFamily="49" charset="-122"/>
              </a:rPr>
              <a:t>acl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2001</a:t>
            </a:r>
          </a:p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quit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占位符 20481"/>
          <p:cNvSpPr>
            <a:spLocks noGrp="1" noChangeArrowheads="1"/>
          </p:cNvSpPr>
          <p:nvPr>
            <p:ph idx="1"/>
          </p:nvPr>
        </p:nvSpPr>
        <p:spPr bwMode="auto">
          <a:xfrm>
            <a:off x="252413" y="1628775"/>
            <a:ext cx="8229600" cy="4525963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配置完IP访问控制列表后，如果想知道是否正确，可以使用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    display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{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-number | name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-name | all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查看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的配置信息。  </a:t>
            </a:r>
          </a:p>
        </p:txBody>
      </p:sp>
      <p:sp>
        <p:nvSpPr>
          <p:cNvPr id="18435" name="标题 20482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验证标准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</a:p>
        </p:txBody>
      </p:sp>
      <p:sp>
        <p:nvSpPr>
          <p:cNvPr id="5" name="Rectangle 2"/>
          <p:cNvSpPr/>
          <p:nvPr/>
        </p:nvSpPr>
        <p:spPr>
          <a:xfrm>
            <a:off x="663812" y="3900073"/>
            <a:ext cx="7287260" cy="135636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[Huawei-acl-basic-2001]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display acl 2001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Basic ACL 2001, 1 rule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Acl's step is 5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rule 5 deny source 192.168.2.8 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占位符 20481"/>
          <p:cNvSpPr>
            <a:spLocks noGrp="1" noChangeArrowheads="1"/>
          </p:cNvSpPr>
          <p:nvPr>
            <p:ph idx="1"/>
          </p:nvPr>
        </p:nvSpPr>
        <p:spPr bwMode="auto">
          <a:xfrm>
            <a:off x="252413" y="1628775"/>
            <a:ext cx="8229600" cy="4525963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0" lvl="0">
              <a:spcAft>
                <a:spcPts val="600"/>
              </a:spcAft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删除不仅要删除</a:t>
            </a:r>
            <a:r>
              <a:rPr lang="zh-CN" altLang="en-US" sz="2400" dirty="0"/>
              <a:t>编号为 </a:t>
            </a:r>
            <a:r>
              <a:rPr lang="en-US" altLang="zh-CN" sz="2400" dirty="0"/>
              <a:t>2001 </a:t>
            </a:r>
            <a:r>
              <a:rPr lang="zh-CN" altLang="en-US" sz="2400" dirty="0"/>
              <a:t>的访问控制列表</a:t>
            </a:r>
            <a:r>
              <a:rPr lang="en-US" altLang="zh-CN" sz="2400" dirty="0"/>
              <a:t>ACL</a:t>
            </a:r>
            <a:r>
              <a:rPr lang="zh-CN" altLang="en-US" sz="2400" dirty="0"/>
              <a:t>，还要进入设备的 </a:t>
            </a:r>
            <a:r>
              <a:rPr lang="zh-CN" altLang="en-US" sz="2400" b="1" dirty="0"/>
              <a:t>接口视图</a:t>
            </a:r>
            <a:r>
              <a:rPr lang="zh-CN" altLang="en-US" sz="2400" dirty="0"/>
              <a:t>后，</a:t>
            </a:r>
            <a:r>
              <a:rPr lang="zh-CN" altLang="en-US" sz="2400" b="1" dirty="0"/>
              <a:t>解除该接口的访问控制列表绑定</a:t>
            </a:r>
            <a:r>
              <a:rPr lang="zh-CN" altLang="en-US" sz="2400" dirty="0"/>
              <a:t>，不再对数据包进行</a:t>
            </a:r>
            <a:r>
              <a:rPr lang="en-US" altLang="zh-CN" sz="2400" dirty="0"/>
              <a:t>ACL</a:t>
            </a:r>
            <a:r>
              <a:rPr lang="zh-CN" altLang="en-US" sz="2400" dirty="0"/>
              <a:t>匹配过滤。</a:t>
            </a:r>
            <a:endParaRPr kumimoji="0" lang="zh-CN" alt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</p:txBody>
      </p:sp>
      <p:sp>
        <p:nvSpPr>
          <p:cNvPr id="18435" name="标题 20482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en-US" altLang="zh-CN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 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删除</a:t>
            </a:r>
          </a:p>
        </p:txBody>
      </p:sp>
      <p:sp>
        <p:nvSpPr>
          <p:cNvPr id="6" name="Rectangle 2"/>
          <p:cNvSpPr/>
          <p:nvPr/>
        </p:nvSpPr>
        <p:spPr>
          <a:xfrm>
            <a:off x="723583" y="3573016"/>
            <a:ext cx="7287260" cy="100411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dirty="0">
                <a:solidFill>
                  <a:schemeClr val="tx1"/>
                </a:solidFill>
                <a:latin typeface="新宋体" panose="02010609030101010101" pitchFamily="49" charset="-122"/>
              </a:rPr>
              <a:t>[Huawei]</a:t>
            </a:r>
            <a:r>
              <a:rPr lang="en-US" altLang="zh-CN" b="1" dirty="0">
                <a:latin typeface="新宋体" panose="02010609030101010101" pitchFamily="49" charset="-122"/>
              </a:rPr>
              <a:t>undo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</a:t>
            </a:r>
            <a:r>
              <a:rPr lang="en-US" altLang="zh-CN" b="1" dirty="0" err="1">
                <a:solidFill>
                  <a:schemeClr val="tx1"/>
                </a:solidFill>
                <a:latin typeface="新宋体" panose="02010609030101010101" pitchFamily="49" charset="-122"/>
              </a:rPr>
              <a:t>acl</a:t>
            </a:r>
            <a:r>
              <a:rPr lang="en-US" altLang="zh-CN" b="1" dirty="0">
                <a:solidFill>
                  <a:schemeClr val="tx1"/>
                </a:solidFill>
                <a:latin typeface="新宋体" panose="02010609030101010101" pitchFamily="49" charset="-122"/>
              </a:rPr>
              <a:t> 2001</a:t>
            </a:r>
          </a:p>
          <a:p>
            <a:pPr>
              <a:spcBef>
                <a:spcPts val="600"/>
              </a:spcBef>
            </a:pPr>
            <a:r>
              <a:rPr lang="en-US" altLang="zh-CN" b="1" dirty="0">
                <a:latin typeface="新宋体" panose="02010609030101010101" pitchFamily="49" charset="-122"/>
              </a:rPr>
              <a:t>[</a:t>
            </a:r>
            <a:r>
              <a:rPr lang="en-US" altLang="zh-CN" dirty="0">
                <a:latin typeface="新宋体" panose="02010609030101010101" pitchFamily="49" charset="-122"/>
              </a:rPr>
              <a:t>Huawei</a:t>
            </a:r>
            <a:r>
              <a:rPr lang="en-US" altLang="zh-CN" b="1" dirty="0">
                <a:latin typeface="新宋体" panose="02010609030101010101" pitchFamily="49" charset="-122"/>
              </a:rPr>
              <a:t>]interface g0/0/4</a:t>
            </a:r>
            <a:endParaRPr lang="en-US" altLang="zh-CN" b="1" dirty="0">
              <a:solidFill>
                <a:schemeClr val="tx1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en-US" altLang="zh-CN" dirty="0">
                <a:latin typeface="新宋体" panose="02010609030101010101" pitchFamily="49" charset="-122"/>
              </a:rPr>
              <a:t>[Huawei-GigabitEthernet0/0/4]</a:t>
            </a:r>
            <a:r>
              <a:rPr lang="en-US" altLang="zh-CN" b="1" dirty="0">
                <a:latin typeface="新宋体" panose="02010609030101010101" pitchFamily="49" charset="-122"/>
              </a:rPr>
              <a:t>undo traffic-filter outbound</a:t>
            </a:r>
            <a:endParaRPr lang="en-US" altLang="zh-CN" b="1" dirty="0">
              <a:solidFill>
                <a:schemeClr val="tx1"/>
              </a:solidFill>
              <a:latin typeface="新宋体" panose="0201060903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536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隶书" panose="02010509060101010101" pitchFamily="49" charset="-122"/>
                <a:ea typeface="隶书" panose="02010509060101010101" pitchFamily="49" charset="-122"/>
              </a:rPr>
              <a:t>扩展访问控制列表</a:t>
            </a:r>
          </a:p>
        </p:txBody>
      </p:sp>
      <p:pic>
        <p:nvPicPr>
          <p:cNvPr id="21507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1773238"/>
            <a:ext cx="7343775" cy="30337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8" name="Text Box 6"/>
          <p:cNvSpPr txBox="1"/>
          <p:nvPr/>
        </p:nvSpPr>
        <p:spPr>
          <a:xfrm>
            <a:off x="2484438" y="5445125"/>
            <a:ext cx="30241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扩展</a:t>
            </a:r>
            <a:r>
              <a:rPr lang="en-US" altLang="zh-CN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的工作过程</a:t>
            </a:r>
            <a:endParaRPr lang="zh-CN" altLang="en-US" sz="2400" dirty="0">
              <a:solidFill>
                <a:schemeClr val="tx2"/>
              </a:solidFill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文本占位符 17409"/>
          <p:cNvSpPr>
            <a:spLocks noGrp="1"/>
          </p:cNvSpPr>
          <p:nvPr>
            <p:ph idx="1"/>
          </p:nvPr>
        </p:nvSpPr>
        <p:spPr>
          <a:xfrm>
            <a:off x="34925" y="1600200"/>
            <a:ext cx="8651875" cy="4525963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zh-CN" altLang="en-US" sz="2400" dirty="0">
                <a:latin typeface="Times New Roman" panose="02020503050405090304" pitchFamily="18" charset="0"/>
              </a:rPr>
              <a:t>当</a:t>
            </a:r>
            <a:r>
              <a:rPr lang="en-US" altLang="zh-CN" sz="2400" dirty="0">
                <a:latin typeface="Times New Roman" panose="02020503050405090304" pitchFamily="18" charset="0"/>
              </a:rPr>
              <a:t>IP</a:t>
            </a:r>
            <a:r>
              <a:rPr lang="zh-CN" altLang="en-US" sz="2400" dirty="0">
                <a:latin typeface="Times New Roman" panose="02020503050405090304" pitchFamily="18" charset="0"/>
              </a:rPr>
              <a:t>承载的协议类型为</a:t>
            </a:r>
            <a:r>
              <a:rPr lang="en-US" altLang="zh-CN" sz="2400" dirty="0">
                <a:latin typeface="Times New Roman" panose="02020503050405090304" pitchFamily="18" charset="0"/>
              </a:rPr>
              <a:t>ICMP</a:t>
            </a:r>
            <a:r>
              <a:rPr lang="zh-CN" altLang="en-US" sz="2400" dirty="0">
                <a:latin typeface="Times New Roman" panose="02020503050405090304" pitchFamily="18" charset="0"/>
              </a:rPr>
              <a:t>时，高级访问控制列表的命令格式为：</a:t>
            </a:r>
          </a:p>
          <a:p>
            <a:pPr eaLnBrk="1" hangingPunct="1"/>
            <a:r>
              <a:rPr lang="en-US" altLang="zh-CN" sz="2400" dirty="0">
                <a:latin typeface="Times New Roman" panose="02020503050405090304" pitchFamily="18" charset="0"/>
              </a:rPr>
              <a:t>rule [ rule-id ] { deny | permit } { protocol-number | icmp } [ destination { destination-address destination-wildcard | any } | icmp-type { icmp-name | icmp-type icmp-code } | source { source-address source-wildcard | any } | logging | time-range time-name | vpn-instance vpn-instance-name | [ dscp dscp | [ tos tos | precedence precedence ] * ] | [ fragment | none-first-fragment ] | vni vni-id ] *</a:t>
            </a:r>
          </a:p>
          <a:p>
            <a:pPr eaLnBrk="1" hangingPunct="1"/>
            <a:endParaRPr lang="en-US" altLang="zh-CN" sz="2000" dirty="0">
              <a:latin typeface="Times New Roman" panose="02020503050405090304" pitchFamily="18" charset="0"/>
            </a:endParaRPr>
          </a:p>
        </p:txBody>
      </p:sp>
      <p:sp>
        <p:nvSpPr>
          <p:cNvPr id="22531" name="标题 17410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配置扩展ACL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配置基于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ICMP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协议类型、源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地址（主机地址）和目的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地址（网段地址）过滤报文的规则</a:t>
            </a:r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在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ACL 3001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中配置规则，允许源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地址是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192.168.1.3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主机地址且目的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地址是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192.168.2.0/24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网段地址的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ICMP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+mn-cs"/>
              </a:rPr>
              <a:t>报文通过。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580" name="Rectangle 1"/>
          <p:cNvSpPr/>
          <p:nvPr/>
        </p:nvSpPr>
        <p:spPr>
          <a:xfrm>
            <a:off x="484188" y="3573463"/>
            <a:ext cx="8008937" cy="128111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3001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[Huawei-acl-adv-3001] rule permit icmp source 192.168.1.3 0 destination 192.168.2.0 0.0.0.255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zh-CN" altLang="en-US" sz="2000" dirty="0"/>
              <a:t>当</a:t>
            </a:r>
            <a:r>
              <a:rPr lang="en-US" altLang="zh-CN" sz="2000" dirty="0"/>
              <a:t>IP</a:t>
            </a:r>
            <a:r>
              <a:rPr lang="zh-CN" altLang="en-US" sz="2000" dirty="0"/>
              <a:t>承载的协议类型为</a:t>
            </a:r>
            <a:r>
              <a:rPr lang="en-US" altLang="zh-CN" sz="2000" dirty="0"/>
              <a:t>TCP</a:t>
            </a:r>
            <a:r>
              <a:rPr lang="zh-CN" altLang="en-US" sz="2000" dirty="0"/>
              <a:t>时，高级访问控制列表的命令格式为：</a:t>
            </a:r>
          </a:p>
          <a:p>
            <a:endParaRPr lang="zh-CN" altLang="en-US" sz="2000" dirty="0"/>
          </a:p>
          <a:p>
            <a:r>
              <a:rPr lang="en-US" altLang="zh-CN" sz="2000" dirty="0"/>
              <a:t>rule [ rule-id ] { deny | permit } { protocol-number | tcp } [ destination { destination-address destination-wildcard | any } | destination-port { eq port | gt port | lt port | range port-start port-end | port-set port-set-name } | source { source-address source-wildcard | any } | source-port { eq port | gt port | lt port | range port-start port-end | port-set port-set-name } | tcp-flag { ack | fin | psh | rst | syn | urg | established } * | logging | time-range time-name | vpn-instance vpn-instance-name | [ dscp dscp | [ tos tos | precedence precedence ] * ] | [ fragment | none-first-fragment ] | vni vni-id ] *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配置基于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协议类型、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目的端口号、源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地址（主机地址）和目的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地址（网段地址）过滤报文的规则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在名称为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deny-telnet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的高级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中配置规则，拒绝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地址是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192.168.1.3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的主机与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192.168.2.0/24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网段的主机建立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Telnet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连接。</a:t>
            </a:r>
          </a:p>
        </p:txBody>
      </p:sp>
      <p:sp>
        <p:nvSpPr>
          <p:cNvPr id="26627" name="Rectangle 1"/>
          <p:cNvSpPr/>
          <p:nvPr/>
        </p:nvSpPr>
        <p:spPr>
          <a:xfrm>
            <a:off x="527050" y="2420938"/>
            <a:ext cx="8004175" cy="115728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name deny-telnet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[Huawei-acl-adv-deny-telnet] rule deny tcp destination-port eq telnet source 192.168.1.3 0 destination 192.168.2.0 0.0.0.255 </a:t>
            </a:r>
          </a:p>
        </p:txBody>
      </p:sp>
      <p:sp>
        <p:nvSpPr>
          <p:cNvPr id="26628" name="文本框 5"/>
          <p:cNvSpPr txBox="1"/>
          <p:nvPr/>
        </p:nvSpPr>
        <p:spPr>
          <a:xfrm>
            <a:off x="460375" y="3716338"/>
            <a:ext cx="8137525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在名称为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no-web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的高级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ACL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中配置规则，禁止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192.168.1.3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192.168.1.4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两台主机访问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网页（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协议用于网页浏览，对应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TCP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端口号是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80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），并配置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ACL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描述信息为</a:t>
            </a:r>
            <a:r>
              <a:rPr lang="en-US" altLang="zh-CN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 access restrictions</a:t>
            </a:r>
            <a:r>
              <a:rPr lang="zh-CN" altLang="en-US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dirty="0">
              <a:latin typeface="Arial" panose="020B0604020202090204" pitchFamily="34" charset="0"/>
            </a:endParaRPr>
          </a:p>
        </p:txBody>
      </p:sp>
      <p:sp>
        <p:nvSpPr>
          <p:cNvPr id="26629" name="Rectangle 2"/>
          <p:cNvSpPr/>
          <p:nvPr/>
        </p:nvSpPr>
        <p:spPr>
          <a:xfrm>
            <a:off x="527050" y="4706938"/>
            <a:ext cx="8362950" cy="15589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name no-web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description Web access restrictions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rule deny tcp destination-port eq 80 source 192.168.1.3 0 </a:t>
            </a:r>
            <a:endParaRPr lang="en-US" altLang="zh-CN" sz="1600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sz="1600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[Huawei-acl-adv-no-web] rule deny tcp destination-port eq 80 source 192.168.1.4 0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4097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ea typeface="宋体" pitchFamily="2" charset="-122"/>
              </a:rPr>
              <a:t>主要内容</a:t>
            </a:r>
          </a:p>
        </p:txBody>
      </p:sp>
      <p:sp>
        <p:nvSpPr>
          <p:cNvPr id="4099" name="内容占位符 4098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zh-CN" altLang="en-US" dirty="0">
                <a:latin typeface="宋体" pitchFamily="2" charset="-122"/>
                <a:ea typeface="宋体" pitchFamily="2" charset="-122"/>
              </a:rPr>
              <a:t>使用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标准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基本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访问控制列表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和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拓展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高级</a:t>
            </a:r>
            <a:r>
              <a:rPr lang="en-US" altLang="zh-CN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访问控制列表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控制网络流量的方法</a:t>
            </a:r>
          </a:p>
          <a:p>
            <a:pPr eaLnBrk="1" hangingPunct="1"/>
            <a:r>
              <a:rPr lang="zh-CN" altLang="en-US" dirty="0">
                <a:latin typeface="宋体" pitchFamily="2" charset="-122"/>
                <a:ea typeface="宋体" pitchFamily="2" charset="-122"/>
              </a:rPr>
              <a:t>标准访问控制列表和拓展访问控制列表以及</a:t>
            </a:r>
            <a:r>
              <a:rPr lang="zh-CN" altLang="en-US" dirty="0">
                <a:solidFill>
                  <a:srgbClr val="C91B59"/>
                </a:solidFill>
                <a:latin typeface="宋体" pitchFamily="2" charset="-122"/>
                <a:ea typeface="宋体" pitchFamily="2" charset="-122"/>
              </a:rPr>
              <a:t>在路由接口应用ACL</a:t>
            </a:r>
            <a:r>
              <a:rPr lang="zh-CN" altLang="en-US" dirty="0">
                <a:latin typeface="宋体" pitchFamily="2" charset="-122"/>
                <a:ea typeface="宋体" pitchFamily="2" charset="-122"/>
              </a:rPr>
              <a:t>的实例。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5121"/>
          <p:cNvSpPr>
            <a:spLocks noGrp="1"/>
          </p:cNvSpPr>
          <p:nvPr>
            <p:ph type="title"/>
          </p:nvPr>
        </p:nvSpPr>
        <p:spPr>
          <a:xfrm>
            <a:off x="684213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隶书" panose="02010509060101010101" pitchFamily="49" charset="-122"/>
                <a:ea typeface="宋体" pitchFamily="2" charset="-122"/>
              </a:rPr>
              <a:t>访问控制列表概述</a:t>
            </a:r>
          </a:p>
        </p:txBody>
      </p:sp>
      <p:sp>
        <p:nvSpPr>
          <p:cNvPr id="5123" name="内容占位符 5122"/>
          <p:cNvSpPr>
            <a:spLocks noGrp="1"/>
          </p:cNvSpPr>
          <p:nvPr>
            <p:ph idx="1"/>
          </p:nvPr>
        </p:nvSpPr>
        <p:spPr>
          <a:xfrm>
            <a:off x="179388" y="1557338"/>
            <a:ext cx="8229600" cy="4525962"/>
          </a:xfrm>
          <a:noFill/>
          <a:ln>
            <a:noFill/>
          </a:ln>
        </p:spPr>
        <p:txBody>
          <a:bodyPr/>
          <a:lstStyle/>
          <a:p>
            <a:pPr eaLnBrk="1" hangingPunct="1">
              <a:buNone/>
            </a:pP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概念       </a:t>
            </a:r>
          </a:p>
          <a:p>
            <a:pPr eaLnBrk="1" hangingPunct="1">
              <a:buNone/>
            </a:pP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       访问控制列表简称 ACL( Access Control Lists），它使用包过滤技术，在路由器上读取第3层或第4层包头中的信息，如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源地址、目的地址、源端口、目的端口以及上层协议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等，根据预先定义的规则决定哪些数据包可以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接收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、哪些数据包需要</a:t>
            </a:r>
            <a:r>
              <a:rPr lang="zh-CN" altLang="en-US" dirty="0">
                <a:solidFill>
                  <a:srgbClr val="C91B59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拒绝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，从而达到访问控制的目的。配置路由器的访问控制列表是网络管理员一件经常性的工作。 </a:t>
            </a:r>
            <a:endParaRPr lang="en-US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endParaRPr lang="en-US" altLang="en-US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9"/>
          <p:cNvSpPr/>
          <p:nvPr/>
        </p:nvSpPr>
        <p:spPr>
          <a:xfrm>
            <a:off x="0" y="20050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eaLnBrk="1" hangingPunct="1"/>
            <a:endParaRPr lang="zh-CN" altLang="en-US" dirty="0">
              <a:latin typeface="Arial" panose="020B0604020202090204" pitchFamily="34" charset="0"/>
            </a:endParaRPr>
          </a:p>
        </p:txBody>
      </p:sp>
      <p:grpSp>
        <p:nvGrpSpPr>
          <p:cNvPr id="6147" name="Group 1030"/>
          <p:cNvGrpSpPr/>
          <p:nvPr/>
        </p:nvGrpSpPr>
        <p:grpSpPr>
          <a:xfrm>
            <a:off x="1547813" y="2011363"/>
            <a:ext cx="6191250" cy="3384550"/>
            <a:chOff x="0" y="0"/>
            <a:chExt cx="5477" cy="2941"/>
          </a:xfrm>
        </p:grpSpPr>
        <p:grpSp>
          <p:nvGrpSpPr>
            <p:cNvPr id="6152" name="Group 1031"/>
            <p:cNvGrpSpPr/>
            <p:nvPr/>
          </p:nvGrpSpPr>
          <p:grpSpPr>
            <a:xfrm>
              <a:off x="0" y="0"/>
              <a:ext cx="5477" cy="2941"/>
              <a:chOff x="0" y="0"/>
              <a:chExt cx="5477" cy="2941"/>
            </a:xfrm>
          </p:grpSpPr>
          <p:sp>
            <p:nvSpPr>
              <p:cNvPr id="6154" name="Line 1032"/>
              <p:cNvSpPr/>
              <p:nvPr/>
            </p:nvSpPr>
            <p:spPr>
              <a:xfrm flipH="1">
                <a:off x="2190" y="2085"/>
                <a:ext cx="210" cy="40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6155" name="Group 1033"/>
              <p:cNvGrpSpPr/>
              <p:nvPr/>
            </p:nvGrpSpPr>
            <p:grpSpPr>
              <a:xfrm>
                <a:off x="0" y="0"/>
                <a:ext cx="5477" cy="2941"/>
                <a:chOff x="0" y="0"/>
                <a:chExt cx="5477" cy="2941"/>
              </a:xfrm>
            </p:grpSpPr>
            <p:sp>
              <p:nvSpPr>
                <p:cNvPr id="6156" name="Rectangle 1034"/>
                <p:cNvSpPr/>
                <p:nvPr/>
              </p:nvSpPr>
              <p:spPr>
                <a:xfrm>
                  <a:off x="2416" y="1440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sp>
              <p:nvSpPr>
                <p:cNvPr id="6157" name="Rectangle 1035"/>
                <p:cNvSpPr/>
                <p:nvPr/>
              </p:nvSpPr>
              <p:spPr>
                <a:xfrm>
                  <a:off x="4606" y="1470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sp>
              <p:nvSpPr>
                <p:cNvPr id="6158" name="Rectangle 1036"/>
                <p:cNvSpPr/>
                <p:nvPr/>
              </p:nvSpPr>
              <p:spPr>
                <a:xfrm rot="-4421375">
                  <a:off x="1712" y="824"/>
                  <a:ext cx="466" cy="90"/>
                </a:xfrm>
                <a:prstGeom prst="rect">
                  <a:avLst/>
                </a:prstGeom>
                <a:solidFill>
                  <a:srgbClr val="C0C0C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hangingPunct="1"/>
                  <a:endParaRPr lang="zh-CN" altLang="en-US" dirty="0">
                    <a:latin typeface="Arial" panose="020B0604020202090204" pitchFamily="34" charset="0"/>
                  </a:endParaRPr>
                </a:p>
              </p:txBody>
            </p:sp>
            <p:grpSp>
              <p:nvGrpSpPr>
                <p:cNvPr id="6159" name="Group 1037"/>
                <p:cNvGrpSpPr/>
                <p:nvPr/>
              </p:nvGrpSpPr>
              <p:grpSpPr>
                <a:xfrm>
                  <a:off x="0" y="0"/>
                  <a:ext cx="5477" cy="2941"/>
                  <a:chOff x="0" y="0"/>
                  <a:chExt cx="5477" cy="2941"/>
                </a:xfrm>
              </p:grpSpPr>
              <p:sp>
                <p:nvSpPr>
                  <p:cNvPr id="6160" name="Line 1038"/>
                  <p:cNvSpPr/>
                  <p:nvPr/>
                </p:nvSpPr>
                <p:spPr>
                  <a:xfrm>
                    <a:off x="2820" y="2115"/>
                    <a:ext cx="210" cy="37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6161" name="Group 1039"/>
                  <p:cNvGrpSpPr/>
                  <p:nvPr/>
                </p:nvGrpSpPr>
                <p:grpSpPr>
                  <a:xfrm>
                    <a:off x="0" y="0"/>
                    <a:ext cx="5477" cy="2941"/>
                    <a:chOff x="0" y="0"/>
                    <a:chExt cx="5477" cy="2941"/>
                  </a:xfrm>
                </p:grpSpPr>
                <p:grpSp>
                  <p:nvGrpSpPr>
                    <p:cNvPr id="6162" name="Group 1040"/>
                    <p:cNvGrpSpPr/>
                    <p:nvPr/>
                  </p:nvGrpSpPr>
                  <p:grpSpPr>
                    <a:xfrm>
                      <a:off x="0" y="126"/>
                      <a:ext cx="5477" cy="2815"/>
                      <a:chOff x="0" y="0"/>
                      <a:chExt cx="5477" cy="2815"/>
                    </a:xfrm>
                  </p:grpSpPr>
                  <p:pic>
                    <p:nvPicPr>
                      <p:cNvPr id="6167" name="Picture 1041"/>
                      <p:cNvPicPr/>
                      <p:nvPr/>
                    </p:nvPicPr>
                    <p:blipFill>
                      <a:blip r:embed="rId2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166" y="675"/>
                        <a:ext cx="911" cy="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68" name="Picture 1042"/>
                      <p:cNvPicPr/>
                      <p:nvPr/>
                    </p:nvPicPr>
                    <p:blipFill>
                      <a:blip r:embed="rId2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366" y="660"/>
                        <a:ext cx="911" cy="5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69" name="Picture 1043"/>
                      <p:cNvPicPr/>
                      <p:nvPr/>
                    </p:nvPicPr>
                    <p:blipFill>
                      <a:blip r:embed="rId3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146" y="1602"/>
                        <a:ext cx="960" cy="3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0" name="Picture 1044"/>
                      <p:cNvPicPr/>
                      <p:nvPr/>
                    </p:nvPicPr>
                    <p:blipFill>
                      <a:blip r:embed="rId3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366" y="1587"/>
                        <a:ext cx="960" cy="38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1" name="Picture 1045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1908" y="237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2" name="Picture 1046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2868" y="234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3" name="Picture 1047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4216" y="2340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4" name="Picture 1048"/>
                      <p:cNvPicPr/>
                      <p:nvPr/>
                    </p:nvPicPr>
                    <p:blipFill>
                      <a:blip r:embed="rId4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5028" y="2325"/>
                        <a:ext cx="449" cy="4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pic>
                    <p:nvPicPr>
                      <p:cNvPr id="6175" name="Picture 1049"/>
                      <p:cNvPicPr/>
                      <p:nvPr/>
                    </p:nvPicPr>
                    <p:blipFill>
                      <a:blip r:embed="rId5">
                        <a:grayscl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32" cy="8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sp>
                    <p:nvSpPr>
                      <p:cNvPr id="6176" name="Line 1050"/>
                      <p:cNvSpPr/>
                      <p:nvPr/>
                    </p:nvSpPr>
                    <p:spPr>
                      <a:xfrm>
                        <a:off x="2626" y="1239"/>
                        <a:ext cx="0" cy="37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7" name="Line 1051"/>
                      <p:cNvSpPr/>
                      <p:nvPr/>
                    </p:nvSpPr>
                    <p:spPr>
                      <a:xfrm>
                        <a:off x="4864" y="1239"/>
                        <a:ext cx="8" cy="36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8" name="Line 1052"/>
                      <p:cNvSpPr/>
                      <p:nvPr/>
                    </p:nvSpPr>
                    <p:spPr>
                      <a:xfrm flipH="1">
                        <a:off x="4470" y="1959"/>
                        <a:ext cx="180" cy="34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79" name="Line 1053"/>
                      <p:cNvSpPr/>
                      <p:nvPr/>
                    </p:nvSpPr>
                    <p:spPr>
                      <a:xfrm>
                        <a:off x="5056" y="1944"/>
                        <a:ext cx="164" cy="33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0" name="Line 1054"/>
                      <p:cNvSpPr/>
                      <p:nvPr/>
                    </p:nvSpPr>
                    <p:spPr>
                      <a:xfrm>
                        <a:off x="3060" y="924"/>
                        <a:ext cx="1290" cy="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1" name="Line 1055"/>
                      <p:cNvSpPr/>
                      <p:nvPr/>
                    </p:nvSpPr>
                    <p:spPr>
                      <a:xfrm>
                        <a:off x="1202" y="384"/>
                        <a:ext cx="628" cy="180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2" name="Line 1056"/>
                      <p:cNvSpPr/>
                      <p:nvPr/>
                    </p:nvSpPr>
                    <p:spPr>
                      <a:xfrm flipH="1">
                        <a:off x="1712" y="564"/>
                        <a:ext cx="134" cy="10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6183" name="Line 1057"/>
                      <p:cNvSpPr/>
                      <p:nvPr/>
                    </p:nvSpPr>
                    <p:spPr>
                      <a:xfrm>
                        <a:off x="1696" y="669"/>
                        <a:ext cx="494" cy="135"/>
                      </a:xfrm>
                      <a:prstGeom prst="line">
                        <a:avLst/>
                      </a:prstGeom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</p:sp>
                </p:grpSp>
                <p:sp>
                  <p:nvSpPr>
                    <p:cNvPr id="6163" name="Line 1058"/>
                    <p:cNvSpPr/>
                    <p:nvPr/>
                  </p:nvSpPr>
                  <p:spPr>
                    <a:xfrm flipH="1">
                      <a:off x="2114" y="372"/>
                      <a:ext cx="948" cy="42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  <p:sp>
                  <p:nvSpPr>
                    <p:cNvPr id="6164" name="Line 1059"/>
                    <p:cNvSpPr/>
                    <p:nvPr/>
                  </p:nvSpPr>
                  <p:spPr>
                    <a:xfrm flipH="1">
                      <a:off x="2954" y="405"/>
                      <a:ext cx="644" cy="9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  <p:sp>
                  <p:nvSpPr>
                    <p:cNvPr id="6165" name="Text Box 1060"/>
                    <p:cNvSpPr txBox="1"/>
                    <p:nvPr/>
                  </p:nvSpPr>
                  <p:spPr>
                    <a:xfrm>
                      <a:off x="2986" y="0"/>
                      <a:ext cx="1546" cy="54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/>
                    <a:lstStyle/>
                    <a:p>
                      <a:pPr algn="just" eaLnBrk="1" hangingPunct="1"/>
                      <a:r>
                        <a:rPr lang="zh-CN" altLang="en-US" sz="1400" dirty="0">
                          <a:latin typeface="Times New Roman" panose="02020503050405090304" pitchFamily="18" charset="0"/>
                        </a:rPr>
                        <a:t>访问控制列表</a:t>
                      </a:r>
                      <a:endParaRPr lang="zh-CN" altLang="en-US" sz="1400" dirty="0">
                        <a:latin typeface="Tahoma" panose="020B0604030504040204" pitchFamily="34" charset="0"/>
                      </a:endParaRPr>
                    </a:p>
                  </p:txBody>
                </p:sp>
                <p:sp>
                  <p:nvSpPr>
                    <p:cNvPr id="6166" name="Line 1061"/>
                    <p:cNvSpPr/>
                    <p:nvPr/>
                  </p:nvSpPr>
                  <p:spPr>
                    <a:xfrm>
                      <a:off x="3823" y="405"/>
                      <a:ext cx="660" cy="100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triangle" w="sm" len="lg"/>
                    </a:ln>
                  </p:spPr>
                </p:sp>
              </p:grpSp>
            </p:grpSp>
          </p:grpSp>
        </p:grpSp>
        <p:sp>
          <p:nvSpPr>
            <p:cNvPr id="6153" name="Text Box 1062"/>
            <p:cNvSpPr txBox="1"/>
            <p:nvPr/>
          </p:nvSpPr>
          <p:spPr>
            <a:xfrm>
              <a:off x="106" y="270"/>
              <a:ext cx="1034" cy="4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 eaLnBrk="1" hangingPunct="1"/>
              <a:r>
                <a:rPr lang="en-US" altLang="zh-CN" sz="1400" b="1" dirty="0">
                  <a:latin typeface="Times New Roman" panose="02020503050405090304" pitchFamily="18" charset="0"/>
                </a:rPr>
                <a:t>Internet</a:t>
              </a:r>
              <a:endParaRPr lang="en-US" altLang="zh-CN" sz="1400" dirty="0">
                <a:latin typeface="Tahoma" panose="020B0604030504040204" pitchFamily="34" charset="0"/>
              </a:endParaRPr>
            </a:p>
          </p:txBody>
        </p:sp>
      </p:grpSp>
      <p:sp>
        <p:nvSpPr>
          <p:cNvPr id="6148" name="Text Box 1064"/>
          <p:cNvSpPr txBox="1"/>
          <p:nvPr/>
        </p:nvSpPr>
        <p:spPr>
          <a:xfrm>
            <a:off x="1116013" y="1579563"/>
            <a:ext cx="23034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en-US" dirty="0">
              <a:latin typeface="Tahoma" panose="020B0604030504040204" pitchFamily="34" charset="0"/>
            </a:endParaRPr>
          </a:p>
        </p:txBody>
      </p:sp>
      <p:sp>
        <p:nvSpPr>
          <p:cNvPr id="6149" name="Text Box 1065"/>
          <p:cNvSpPr txBox="1"/>
          <p:nvPr/>
        </p:nvSpPr>
        <p:spPr>
          <a:xfrm>
            <a:off x="395288" y="1412875"/>
            <a:ext cx="26638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latin typeface="Tahoma" panose="020B0604030504040204" pitchFamily="34" charset="0"/>
              </a:rPr>
              <a:t>组成</a:t>
            </a:r>
          </a:p>
        </p:txBody>
      </p:sp>
      <p:sp>
        <p:nvSpPr>
          <p:cNvPr id="6150" name="文本框 6181"/>
          <p:cNvSpPr txBox="1"/>
          <p:nvPr/>
        </p:nvSpPr>
        <p:spPr>
          <a:xfrm>
            <a:off x="3852863" y="6021388"/>
            <a:ext cx="1770062" cy="365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dirty="0">
                <a:latin typeface="Arial" panose="020B0604020202090204" pitchFamily="34" charset="0"/>
              </a:rPr>
              <a:t>网络中使用ACL</a:t>
            </a:r>
          </a:p>
        </p:txBody>
      </p:sp>
      <p:sp>
        <p:nvSpPr>
          <p:cNvPr id="6151" name="矩形 6182"/>
          <p:cNvSpPr/>
          <p:nvPr/>
        </p:nvSpPr>
        <p:spPr>
          <a:xfrm>
            <a:off x="684213" y="4048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algn="ctr"/>
            <a:r>
              <a:rPr lang="zh-CN" altLang="en-US" sz="4400" b="1" dirty="0">
                <a:solidFill>
                  <a:schemeClr val="tx2"/>
                </a:solidFill>
                <a:latin typeface="隶书" panose="02010509060101010101" pitchFamily="49" charset="-122"/>
              </a:rPr>
              <a:t>访问控制列表概述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8193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ACL的工作原理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7171" name="文本占位符 8194"/>
          <p:cNvSpPr>
            <a:spLocks noGrp="1"/>
          </p:cNvSpPr>
          <p:nvPr>
            <p:ph idx="1"/>
          </p:nvPr>
        </p:nvSpPr>
        <p:spPr>
          <a:xfrm>
            <a:off x="107950" y="1557338"/>
            <a:ext cx="8229600" cy="4525962"/>
          </a:xfrm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工作原理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当一个数据包进入路由器的某一个接口时，路由器首先检查该数据包是否可路由或可桥接。然后路由器检查是否在入站接口上应用了ACL。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如果有ACL，就将该数据包与ACL中的条件语句相比较。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如果数据包被允许通过，就继续检查路由器选择表条目以决定转发到的目的接口。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ACL不过滤由路由器本身发出的数据包，只过滤经过路由器的数据包。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下一步，路由器检查目的接口是否应用了ACL。如果没有应用，数据包就被直接送到目的接口输出。 </a:t>
            </a:r>
            <a:endParaRPr lang="zh-CN" altLang="en-US" sz="2400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024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配置访问控制列表</a:t>
            </a:r>
          </a:p>
        </p:txBody>
      </p:sp>
      <p:sp>
        <p:nvSpPr>
          <p:cNvPr id="9219" name="文本占位符 10242"/>
          <p:cNvSpPr>
            <a:spLocks noGrp="1"/>
          </p:cNvSpPr>
          <p:nvPr>
            <p:ph idx="1"/>
          </p:nvPr>
        </p:nvSpPr>
        <p:spPr>
          <a:xfrm>
            <a:off x="-103187" y="1600200"/>
            <a:ext cx="8789987" cy="4525963"/>
          </a:xfrm>
          <a:noFill/>
          <a:ln>
            <a:noFill/>
          </a:ln>
        </p:spPr>
        <p:txBody>
          <a:bodyPr/>
          <a:lstStyle/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最广泛使用的访问控制列表是IP访问控制列表</a:t>
            </a:r>
          </a:p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IP访问控制列表工作于TCP/IP协议组。</a:t>
            </a:r>
          </a:p>
          <a:p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按照访问控制列表检查IP数据包参数的不同，可以将其分成</a:t>
            </a:r>
          </a:p>
          <a:p>
            <a:pPr lvl="1"/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标准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ACL/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基本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endParaRPr lang="zh-CN" altLang="en-US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lvl="1"/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拓展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ACL/</a:t>
            </a:r>
            <a:r>
              <a:rPr lang="zh-CN" altLang="en-US" dirty="0">
                <a:latin typeface="Times New Roman" panose="02020503050405090304" pitchFamily="18" charset="0"/>
                <a:cs typeface="Times New Roman" panose="02020503050405090304" pitchFamily="18" charset="0"/>
              </a:rPr>
              <a:t>高级</a:t>
            </a:r>
            <a:r>
              <a:rPr lang="en-US" altLang="zh-CN" dirty="0"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endParaRPr lang="zh-CN" altLang="en-US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1265"/>
          <p:cNvSpPr>
            <a:spLocks noGrp="1"/>
          </p:cNvSpPr>
          <p:nvPr>
            <p:ph type="title"/>
          </p:nvPr>
        </p:nvSpPr>
        <p:spPr>
          <a:xfrm>
            <a:off x="539750" y="404813"/>
            <a:ext cx="8229600" cy="1143000"/>
          </a:xfrm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标准ACL的工作过程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sp>
        <p:nvSpPr>
          <p:cNvPr id="10244" name="Text Box 8"/>
          <p:cNvSpPr txBox="1"/>
          <p:nvPr/>
        </p:nvSpPr>
        <p:spPr>
          <a:xfrm>
            <a:off x="3276600" y="5876925"/>
            <a:ext cx="36703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标准</a:t>
            </a:r>
            <a:r>
              <a:rPr lang="en-US" altLang="zh-CN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ACL</a:t>
            </a:r>
            <a:r>
              <a:rPr lang="zh-CN" altLang="en-US" sz="2400" dirty="0">
                <a:solidFill>
                  <a:schemeClr val="tx2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的工作过程</a:t>
            </a:r>
            <a:endParaRPr lang="zh-CN" altLang="en-US" sz="2400" dirty="0">
              <a:solidFill>
                <a:schemeClr val="tx2"/>
              </a:solidFill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F21CB920-BCE8-45F4-9E8A-65748895B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00" y="1547813"/>
            <a:ext cx="4705350" cy="51911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占位符 14337"/>
          <p:cNvSpPr>
            <a:spLocks noGrp="1" noChangeArrowheads="1"/>
          </p:cNvSpPr>
          <p:nvPr>
            <p:ph idx="1"/>
          </p:nvPr>
        </p:nvSpPr>
        <p:spPr bwMode="auto">
          <a:xfrm>
            <a:off x="107950" y="1557338"/>
            <a:ext cx="8229600" cy="5113338"/>
          </a:xfrm>
          <a:noFill/>
        </p:spPr>
        <p:txBody>
          <a:bodyPr vert="horz" wrap="square" lIns="91440" tIns="45720" rIns="91440" bIns="45720" numCol="1" anchor="t" anchorCtr="0" compatLnSpc="1"/>
          <a:lstStyle/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system-view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，进入系统视图。</a:t>
            </a:r>
          </a:p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创建基本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。可使用编号或者名称两种方式创建。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–"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[ number ] </a:t>
            </a:r>
            <a:r>
              <a:rPr kumimoji="0" lang="en-US" altLang="zh-CN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acl</a:t>
            </a:r>
            <a:r>
              <a:rPr kumimoji="0" lang="en-US" altLang="zh-CN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-number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[ match-order { auto | config } ]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，使用编号（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2000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～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2999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）创建一个数字型的基本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，并进入基本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视图。</a:t>
            </a:r>
          </a:p>
          <a:p>
            <a:pPr marL="742950" marR="0" lvl="1" indent="-28575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–"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name </a:t>
            </a:r>
            <a:r>
              <a:rPr kumimoji="0" lang="en-US" altLang="zh-CN" sz="2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acl</a:t>
            </a:r>
            <a:r>
              <a:rPr kumimoji="0" lang="en-US" altLang="zh-CN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 Italic" panose="02020503050405090304" charset="0"/>
                <a:ea typeface="+mn-ea"/>
                <a:cs typeface="Times New Roman Italic" panose="02020503050405090304" charset="0"/>
              </a:rPr>
              <a:t>-name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 { basic | 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-number } [ match-order { auto | config } ]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，使用名称创建一个命名型的基本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，并进入基本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视图。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执行命令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 [ rule-id ] { deny | permit } [ source { source-address source-wildcard | any } | </a:t>
            </a:r>
            <a:r>
              <a:rPr kumimoji="0" lang="en-US" altLang="zh-CN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vpn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-instance </a:t>
            </a:r>
            <a:r>
              <a:rPr kumimoji="0" lang="en-US" altLang="zh-CN" sz="2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vpn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-instance-name | [ fragment | none-first-fragment ] | logging | time-range time-name ] *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，配置基本</a:t>
            </a:r>
            <a:r>
              <a:rPr kumimoji="0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ACL</a:t>
            </a:r>
            <a:r>
              <a:rPr kumimoji="0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的规则。</a:t>
            </a:r>
            <a:endParaRPr kumimoji="0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通配符：</a:t>
            </a:r>
            <a:r>
              <a:rPr lang="en-US" altLang="zh-CN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0</a:t>
            </a: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是匹配</a:t>
            </a:r>
            <a:r>
              <a:rPr lang="en-US" altLang="zh-CN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，1</a:t>
            </a:r>
            <a:r>
              <a:rPr lang="zh-CN" altLang="en-US" sz="1800" noProof="0" dirty="0">
                <a:ln>
                  <a:noFill/>
                </a:ln>
                <a:effectLst/>
                <a:uLnTx/>
                <a:uFillTx/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是不关心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 permit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：表示允许所有报文通过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(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默认）</a:t>
            </a: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rule deny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：表示拒绝所有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503050405090304" pitchFamily="18" charset="0"/>
                <a:ea typeface="+mn-ea"/>
                <a:cs typeface="Times New Roman" panose="02020503050405090304" pitchFamily="18" charset="0"/>
              </a:rPr>
              <a:t>报文通过</a:t>
            </a:r>
          </a:p>
          <a:p>
            <a:pPr marL="857250" marR="0" lvl="1" indent="-457200" algn="l" defTabSz="914400" rtl="0" latinLnBrk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Char char="•"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503050405090304" pitchFamily="18" charset="0"/>
              <a:ea typeface="+mn-ea"/>
              <a:cs typeface="Times New Roman" panose="02020503050405090304" pitchFamily="18" charset="0"/>
            </a:endParaRPr>
          </a:p>
        </p:txBody>
      </p:sp>
      <p:sp>
        <p:nvSpPr>
          <p:cNvPr id="11267" name="标题 14338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anchor="ctr" anchorCtr="0"/>
          <a:lstStyle/>
          <a:p>
            <a:r>
              <a:rPr lang="zh-CN" altLang="en-US" b="1" dirty="0">
                <a:latin typeface="Times New Roman" panose="02020503050405090304" pitchFamily="18" charset="0"/>
                <a:cs typeface="Times New Roman" panose="02020503050405090304" pitchFamily="18" charset="0"/>
              </a:rPr>
              <a:t>配置标准ACL</a:t>
            </a:r>
            <a:endParaRPr lang="zh-CN" altLang="en-US" b="1" dirty="0">
              <a:latin typeface="Times New Roman" panose="02020503050405090304" pitchFamily="18" charset="0"/>
              <a:ea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>
              <a:buNone/>
            </a:pPr>
            <a:endParaRPr lang="zh-CN" altLang="en-US" dirty="0"/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>
              <a:spcAft>
                <a:spcPts val="600"/>
              </a:spcAft>
            </a:pPr>
            <a:r>
              <a:rPr lang="zh-CN" altLang="en-US" sz="2800" b="1" dirty="0"/>
              <a:t>配置基于源</a:t>
            </a:r>
            <a:r>
              <a:rPr lang="en-US" altLang="zh-CN" sz="2800" b="1" dirty="0"/>
              <a:t>IP</a:t>
            </a:r>
            <a:r>
              <a:rPr lang="zh-CN" altLang="en-US" sz="2800" b="1" dirty="0"/>
              <a:t>地址（主机地址）过滤报文的规则</a:t>
            </a:r>
            <a:endParaRPr lang="en-US" altLang="zh-CN" sz="2800" b="1" dirty="0"/>
          </a:p>
          <a:p>
            <a:r>
              <a:rPr lang="zh-CN" altLang="en-US" sz="2800" dirty="0"/>
              <a:t>在</a:t>
            </a:r>
            <a:r>
              <a:rPr lang="en-US" altLang="zh-CN" sz="2800" dirty="0"/>
              <a:t>ACL 2001</a:t>
            </a:r>
            <a:r>
              <a:rPr lang="zh-CN" altLang="en-US" sz="2800" dirty="0"/>
              <a:t>中配置规则，允许源</a:t>
            </a:r>
            <a:r>
              <a:rPr lang="en-US" altLang="zh-CN" sz="2800" dirty="0"/>
              <a:t>IP</a:t>
            </a:r>
            <a:r>
              <a:rPr lang="zh-CN" altLang="en-US" sz="2800" dirty="0"/>
              <a:t>地址是</a:t>
            </a:r>
            <a:r>
              <a:rPr lang="en-US" altLang="zh-CN" sz="2800" dirty="0"/>
              <a:t>192.168.1.3</a:t>
            </a:r>
            <a:r>
              <a:rPr lang="zh-CN" altLang="en-US" sz="2800" dirty="0"/>
              <a:t>主机地址的报文通过。</a:t>
            </a:r>
          </a:p>
        </p:txBody>
      </p:sp>
      <p:sp>
        <p:nvSpPr>
          <p:cNvPr id="13316" name="Rectangle 1"/>
          <p:cNvSpPr/>
          <p:nvPr/>
        </p:nvSpPr>
        <p:spPr>
          <a:xfrm>
            <a:off x="1282700" y="3573463"/>
            <a:ext cx="6578600" cy="10033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0" tIns="9522" rIns="0" bIns="9522" anchor="ctr" anchorCtr="0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&lt;Huawei&gt; system-view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[Huawei] acl 2001 </a:t>
            </a:r>
            <a:endParaRPr lang="en-US" altLang="zh-CN" dirty="0">
              <a:solidFill>
                <a:srgbClr val="333333"/>
              </a:solidFill>
              <a:latin typeface="新宋体" panose="02010609030101010101" pitchFamily="49" charset="-122"/>
            </a:endParaRPr>
          </a:p>
          <a:p>
            <a:pPr>
              <a:spcBef>
                <a:spcPts val="600"/>
              </a:spcBef>
            </a:pPr>
            <a:r>
              <a:rPr lang="zh-CN" altLang="zh-CN" dirty="0">
                <a:solidFill>
                  <a:srgbClr val="333333"/>
                </a:solidFill>
                <a:latin typeface="新宋体" panose="02010609030101010101" pitchFamily="49" charset="-122"/>
              </a:rPr>
              <a:t>[Huawei-acl-basic-2001] rule permit source 192.168.1.3 0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1528</Words>
  <Application>Microsoft Office PowerPoint</Application>
  <PresentationFormat>全屏显示(4:3)</PresentationFormat>
  <Paragraphs>98</Paragraphs>
  <Slides>18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等线</vt:lpstr>
      <vt:lpstr>隶书</vt:lpstr>
      <vt:lpstr>宋体</vt:lpstr>
      <vt:lpstr>微软雅黑</vt:lpstr>
      <vt:lpstr>新宋体</vt:lpstr>
      <vt:lpstr>Arial</vt:lpstr>
      <vt:lpstr>Tahoma</vt:lpstr>
      <vt:lpstr>Times New Roman</vt:lpstr>
      <vt:lpstr>Times New Roman Italic</vt:lpstr>
      <vt:lpstr>Default Design</vt:lpstr>
      <vt:lpstr>PowerPoint 演示文稿</vt:lpstr>
      <vt:lpstr>主要内容</vt:lpstr>
      <vt:lpstr>访问控制列表概述</vt:lpstr>
      <vt:lpstr>PowerPoint 演示文稿</vt:lpstr>
      <vt:lpstr>ACL的工作原理</vt:lpstr>
      <vt:lpstr>配置访问控制列表</vt:lpstr>
      <vt:lpstr>标准ACL的工作过程</vt:lpstr>
      <vt:lpstr>配置标准ACL</vt:lpstr>
      <vt:lpstr>PowerPoint 演示文稿</vt:lpstr>
      <vt:lpstr>PowerPoint 演示文稿</vt:lpstr>
      <vt:lpstr>配置标准ACL</vt:lpstr>
      <vt:lpstr>验证标准ACL</vt:lpstr>
      <vt:lpstr>ACL 删除</vt:lpstr>
      <vt:lpstr>扩展访问控制列表</vt:lpstr>
      <vt:lpstr>配置扩展ACL</vt:lpstr>
      <vt:lpstr>PowerPoint 演示文稿</vt:lpstr>
      <vt:lpstr>PowerPoint 演示文稿</vt:lpstr>
      <vt:lpstr>PowerPoint 演示文稿</vt:lpstr>
    </vt:vector>
  </TitlesOfParts>
  <Company>NCIAE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 相关网络技术基础知识</dc:title>
  <dc:creator>ZHANGBT</dc:creator>
  <cp:lastModifiedBy>倩怡 黄</cp:lastModifiedBy>
  <cp:revision>89</cp:revision>
  <dcterms:created xsi:type="dcterms:W3CDTF">2025-11-09T11:47:25Z</dcterms:created>
  <dcterms:modified xsi:type="dcterms:W3CDTF">2025-11-10T03:00:16Z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2052-12.1.23141.23141</vt:lpwstr>
  </property>
  <property fmtid="{D5CDD505-2E9C-101B-9397-08002B2CF9AE}" pid="3" name="ICV">
    <vt:lpwstr>408434AB34C74EE9BE6CD134D1C70CF4_12</vt:lpwstr>
  </property>
</Properties>
</file>